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62" autoAdjust="0"/>
    <p:restoredTop sz="94624" autoAdjust="0"/>
  </p:normalViewPr>
  <p:slideViewPr>
    <p:cSldViewPr>
      <p:cViewPr varScale="1">
        <p:scale>
          <a:sx n="46" d="100"/>
          <a:sy n="46" d="100"/>
        </p:scale>
        <p:origin x="-750" y="-9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6156" y="1715072"/>
            <a:ext cx="17528387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6402" y="3865435"/>
            <a:ext cx="10199369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27477"/>
            <a:ext cx="8028940" cy="36753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lang="en-IN" sz="6000" spc="50" dirty="0" smtClean="0">
                <a:solidFill>
                  <a:srgbClr val="FFFFFF"/>
                </a:solidFill>
                <a:latin typeface="Times New Roman"/>
                <a:cs typeface="Times New Roman"/>
              </a:rPr>
              <a:t>MACHINE LEARNING MODEL FOR CREDIT CARD FRAUD DETECTION</a:t>
            </a:r>
            <a:endParaRPr lang="en-IN" sz="6000" spc="395" dirty="0" smtClean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68350" y="7283450"/>
            <a:ext cx="2727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dirty="0" smtClean="0">
                <a:solidFill>
                  <a:schemeClr val="bg1"/>
                </a:solidFill>
              </a:rPr>
              <a:t> Submitted by:</a:t>
            </a:r>
          </a:p>
          <a:p>
            <a:r>
              <a:rPr lang="en-IN" sz="28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M.SUBRAMANI</a:t>
            </a:r>
          </a:p>
          <a:p>
            <a:r>
              <a:rPr lang="en-IN" sz="28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P.J.KIRTHANA</a:t>
            </a:r>
          </a:p>
          <a:p>
            <a:endParaRPr lang="en-IN" sz="2800" b="1" i="1" dirty="0" smtClean="0">
              <a:solidFill>
                <a:schemeClr val="bg1"/>
              </a:solidFill>
            </a:endParaRPr>
          </a:p>
          <a:p>
            <a:endParaRPr lang="en-US" sz="28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39" y="558800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39" y="3179622"/>
                  </a:lnTo>
                  <a:lnTo>
                    <a:pt x="7082739" y="55880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5540"/>
            <a:chOff x="0" y="4062768"/>
            <a:chExt cx="4617085" cy="622554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6150"/>
            </a:xfrm>
            <a:custGeom>
              <a:avLst/>
              <a:gdLst/>
              <a:ahLst/>
              <a:cxnLst/>
              <a:rect l="l" t="t" r="r" b="b"/>
              <a:pathLst>
                <a:path w="4617085" h="3486150">
                  <a:moveTo>
                    <a:pt x="1392351" y="0"/>
                  </a:moveTo>
                  <a:lnTo>
                    <a:pt x="0" y="1391813"/>
                  </a:lnTo>
                  <a:lnTo>
                    <a:pt x="0" y="3485895"/>
                  </a:lnTo>
                  <a:lnTo>
                    <a:pt x="4353736" y="3485895"/>
                  </a:lnTo>
                  <a:lnTo>
                    <a:pt x="4616564" y="3222966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1926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25"/>
              </a:spcBef>
            </a:pPr>
            <a:r>
              <a:rPr sz="5000" spc="114" dirty="0">
                <a:latin typeface="Georgia"/>
                <a:cs typeface="Georgia"/>
              </a:rPr>
              <a:t>Challenges</a:t>
            </a:r>
            <a:r>
              <a:rPr sz="5000" spc="95" dirty="0">
                <a:latin typeface="Georgia"/>
                <a:cs typeface="Georgia"/>
              </a:rPr>
              <a:t> </a:t>
            </a:r>
            <a:r>
              <a:rPr sz="5000" spc="85" dirty="0">
                <a:latin typeface="Georgia"/>
                <a:cs typeface="Georgia"/>
              </a:rPr>
              <a:t>in</a:t>
            </a:r>
            <a:r>
              <a:rPr sz="5000" spc="100" dirty="0">
                <a:latin typeface="Georgia"/>
                <a:cs typeface="Georgia"/>
              </a:rPr>
              <a:t> </a:t>
            </a:r>
            <a:r>
              <a:rPr sz="5000" spc="114" dirty="0">
                <a:latin typeface="Georgia"/>
                <a:cs typeface="Georgia"/>
              </a:rPr>
              <a:t>Implementation</a:t>
            </a:r>
            <a:endParaRPr sz="50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62400" y="3914000"/>
            <a:ext cx="5964555" cy="33134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302895" algn="r">
              <a:lnSpc>
                <a:spcPts val="3229"/>
              </a:lnSpc>
              <a:spcBef>
                <a:spcPts val="215"/>
              </a:spcBef>
            </a:pP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Implementing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presents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challenges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privacy,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bias,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continuous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updates.</a:t>
            </a:r>
            <a:endParaRPr sz="2700">
              <a:latin typeface="Trebuchet MS"/>
              <a:cs typeface="Trebuchet MS"/>
            </a:endParaRPr>
          </a:p>
          <a:p>
            <a:pPr marL="68580" marR="5080" indent="426720" algn="r">
              <a:lnSpc>
                <a:spcPts val="3229"/>
              </a:lnSpc>
              <a:spcBef>
                <a:spcPts val="55"/>
              </a:spcBef>
            </a:pP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Organizations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must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issues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ethical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endParaRPr sz="2700">
              <a:latin typeface="Trebuchet MS"/>
              <a:cs typeface="Trebuchet MS"/>
            </a:endParaRPr>
          </a:p>
          <a:p>
            <a:pPr marR="7620" algn="r">
              <a:lnSpc>
                <a:spcPts val="3110"/>
              </a:lnSpc>
            </a:pP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systems.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pic>
        <p:nvPicPr>
          <p:cNvPr id="14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83750" y="0"/>
            <a:ext cx="6372131" cy="55922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510645" marR="5080" algn="r">
              <a:lnSpc>
                <a:spcPts val="4850"/>
              </a:lnSpc>
              <a:spcBef>
                <a:spcPts val="125"/>
              </a:spcBef>
            </a:pPr>
            <a:r>
              <a:rPr spc="340" dirty="0"/>
              <a:t>Future</a:t>
            </a:r>
            <a:r>
              <a:rPr spc="-95" dirty="0"/>
              <a:t> </a:t>
            </a:r>
            <a:r>
              <a:rPr spc="330" dirty="0"/>
              <a:t>Trends</a:t>
            </a:r>
            <a:r>
              <a:rPr spc="25" dirty="0"/>
              <a:t> </a:t>
            </a:r>
            <a:r>
              <a:rPr spc="305" dirty="0"/>
              <a:t>in</a:t>
            </a:r>
            <a:r>
              <a:rPr spc="25" dirty="0"/>
              <a:t> </a:t>
            </a:r>
            <a:r>
              <a:rPr spc="335" dirty="0"/>
              <a:t>Fraud</a:t>
            </a:r>
          </a:p>
          <a:p>
            <a:pPr marL="11510645" marR="5080" algn="r">
              <a:lnSpc>
                <a:spcPts val="4850"/>
              </a:lnSpc>
            </a:pPr>
            <a:r>
              <a:rPr spc="330" dirty="0"/>
              <a:t>Detection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243941" y="3919308"/>
            <a:ext cx="4650105" cy="2005330"/>
            <a:chOff x="13243941" y="3919308"/>
            <a:chExt cx="4650105" cy="20053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7667" y="5157558"/>
              <a:ext cx="2185025" cy="3571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43941" y="5567133"/>
              <a:ext cx="1369314" cy="3573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03297" y="3919308"/>
              <a:ext cx="2318258" cy="2781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53588" y="5157558"/>
              <a:ext cx="1640205" cy="27810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231192" y="3428886"/>
            <a:ext cx="5694045" cy="372300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6235" marR="5080" indent="485140" algn="r">
              <a:lnSpc>
                <a:spcPts val="3229"/>
              </a:lnSpc>
              <a:spcBef>
                <a:spcPts val="215"/>
              </a:spcBef>
              <a:tabLst>
                <a:tab pos="5380355" algn="l"/>
              </a:tabLst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credit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card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fraud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lies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artificial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intelligence.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Innovations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endParaRPr sz="2700">
              <a:latin typeface="Trebuchet MS"/>
              <a:cs typeface="Trebuchet MS"/>
            </a:endParaRPr>
          </a:p>
          <a:p>
            <a:pPr marL="3293110">
              <a:lnSpc>
                <a:spcPts val="3170"/>
              </a:lnSpc>
            </a:pP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marL="12700" marR="6350" indent="2459355" algn="r">
              <a:lnSpc>
                <a:spcPts val="3229"/>
              </a:lnSpc>
              <a:spcBef>
                <a:spcPts val="110"/>
              </a:spcBef>
            </a:pP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 further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enhance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capabilities,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making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smarter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resilient</a:t>
            </a:r>
            <a:endParaRPr sz="2700">
              <a:latin typeface="Trebuchet MS"/>
              <a:cs typeface="Trebuchet MS"/>
            </a:endParaRPr>
          </a:p>
          <a:p>
            <a:pPr marR="8255" algn="r">
              <a:lnSpc>
                <a:spcPts val="3110"/>
              </a:lnSpc>
            </a:pP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against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fraud.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2" y="0"/>
            <a:ext cx="3477260" cy="1929764"/>
            <a:chOff x="11371782" y="0"/>
            <a:chExt cx="3477260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8" y="0"/>
                  </a:moveTo>
                  <a:lnTo>
                    <a:pt x="729141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434" y="191376"/>
                  </a:lnTo>
                  <a:lnTo>
                    <a:pt x="2749658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5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8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4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672" y="3549370"/>
                </a:lnTo>
                <a:lnTo>
                  <a:pt x="5003672" y="658784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55" y="0"/>
                </a:moveTo>
                <a:lnTo>
                  <a:pt x="0" y="0"/>
                </a:lnTo>
                <a:lnTo>
                  <a:pt x="2167329" y="2166480"/>
                </a:lnTo>
                <a:lnTo>
                  <a:pt x="433465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699"/>
              </a:lnSpc>
              <a:spcBef>
                <a:spcPts val="95"/>
              </a:spcBef>
            </a:pPr>
            <a:r>
              <a:rPr spc="110" dirty="0"/>
              <a:t>In</a:t>
            </a:r>
            <a:r>
              <a:rPr spc="-110" dirty="0"/>
              <a:t> </a:t>
            </a:r>
            <a:r>
              <a:rPr spc="60" dirty="0"/>
              <a:t>conclusion,</a:t>
            </a:r>
            <a:r>
              <a:rPr spc="-110" dirty="0"/>
              <a:t> </a:t>
            </a:r>
            <a:r>
              <a:rPr spc="60" dirty="0"/>
              <a:t>leveraging</a:t>
            </a:r>
            <a:r>
              <a:rPr spc="-105" dirty="0"/>
              <a:t> </a:t>
            </a:r>
            <a:r>
              <a:rPr spc="110" dirty="0"/>
              <a:t>machine</a:t>
            </a:r>
            <a:r>
              <a:rPr spc="-110" dirty="0"/>
              <a:t> </a:t>
            </a:r>
            <a:r>
              <a:rPr spc="75" dirty="0"/>
              <a:t>learning</a:t>
            </a:r>
            <a:r>
              <a:rPr spc="-105" dirty="0"/>
              <a:t> </a:t>
            </a:r>
            <a:r>
              <a:rPr spc="45" dirty="0"/>
              <a:t>is </a:t>
            </a:r>
            <a:r>
              <a:rPr spc="55" dirty="0"/>
              <a:t>essential</a:t>
            </a:r>
            <a:r>
              <a:rPr spc="-135" dirty="0"/>
              <a:t> </a:t>
            </a:r>
            <a:r>
              <a:rPr spc="60" dirty="0"/>
              <a:t>for</a:t>
            </a:r>
            <a:r>
              <a:rPr spc="-135" dirty="0"/>
              <a:t> </a:t>
            </a:r>
            <a:r>
              <a:rPr spc="120" dirty="0"/>
              <a:t>enhancing</a:t>
            </a:r>
            <a:r>
              <a:rPr spc="-135" dirty="0"/>
              <a:t> </a:t>
            </a:r>
            <a:r>
              <a:rPr dirty="0"/>
              <a:t>credit</a:t>
            </a:r>
            <a:r>
              <a:rPr spc="-130" dirty="0"/>
              <a:t> </a:t>
            </a:r>
            <a:r>
              <a:rPr spc="85" dirty="0"/>
              <a:t>card</a:t>
            </a:r>
            <a:r>
              <a:rPr spc="-135" dirty="0"/>
              <a:t> </a:t>
            </a:r>
            <a:r>
              <a:rPr spc="90" dirty="0"/>
              <a:t>fraud </a:t>
            </a:r>
            <a:r>
              <a:rPr dirty="0"/>
              <a:t>detection.</a:t>
            </a:r>
            <a:r>
              <a:rPr spc="-140" dirty="0"/>
              <a:t> </a:t>
            </a:r>
            <a:r>
              <a:rPr spc="165" dirty="0"/>
              <a:t>By</a:t>
            </a:r>
            <a:r>
              <a:rPr spc="-135" dirty="0"/>
              <a:t> </a:t>
            </a:r>
            <a:r>
              <a:rPr dirty="0"/>
              <a:t>utilizing</a:t>
            </a:r>
            <a:r>
              <a:rPr spc="-135" dirty="0"/>
              <a:t> </a:t>
            </a:r>
            <a:r>
              <a:rPr spc="110" dirty="0"/>
              <a:t>advanced</a:t>
            </a:r>
            <a:r>
              <a:rPr spc="-140" dirty="0"/>
              <a:t> </a:t>
            </a:r>
            <a:r>
              <a:rPr spc="40" dirty="0"/>
              <a:t>techniques, </a:t>
            </a:r>
            <a:r>
              <a:rPr spc="95" dirty="0"/>
              <a:t>organizations</a:t>
            </a:r>
            <a:r>
              <a:rPr spc="-95" dirty="0"/>
              <a:t> </a:t>
            </a:r>
            <a:r>
              <a:rPr spc="85" dirty="0"/>
              <a:t>can</a:t>
            </a:r>
            <a:r>
              <a:rPr spc="-90" dirty="0"/>
              <a:t> </a:t>
            </a:r>
            <a:r>
              <a:rPr spc="125" dirty="0"/>
              <a:t>improve</a:t>
            </a:r>
            <a:r>
              <a:rPr spc="-95" dirty="0"/>
              <a:t> </a:t>
            </a:r>
            <a:r>
              <a:rPr dirty="0"/>
              <a:t>their</a:t>
            </a:r>
            <a:r>
              <a:rPr spc="-90" dirty="0"/>
              <a:t> </a:t>
            </a:r>
            <a:r>
              <a:rPr spc="110" dirty="0"/>
              <a:t>defenses </a:t>
            </a:r>
            <a:r>
              <a:rPr spc="90" dirty="0"/>
              <a:t>against</a:t>
            </a:r>
            <a:r>
              <a:rPr spc="-40" dirty="0"/>
              <a:t> </a:t>
            </a:r>
            <a:r>
              <a:rPr dirty="0"/>
              <a:t>fraud,</a:t>
            </a:r>
            <a:r>
              <a:rPr spc="-40" dirty="0"/>
              <a:t> </a:t>
            </a:r>
            <a:r>
              <a:rPr spc="145" dirty="0"/>
              <a:t>ensuring</a:t>
            </a:r>
            <a:r>
              <a:rPr spc="-40" dirty="0"/>
              <a:t> </a:t>
            </a:r>
            <a:r>
              <a:rPr spc="50" dirty="0"/>
              <a:t>the</a:t>
            </a:r>
            <a:r>
              <a:rPr spc="-40" dirty="0"/>
              <a:t> </a:t>
            </a:r>
            <a:r>
              <a:rPr dirty="0"/>
              <a:t>safety</a:t>
            </a:r>
            <a:r>
              <a:rPr spc="-40" dirty="0"/>
              <a:t> </a:t>
            </a:r>
            <a:r>
              <a:rPr spc="190" dirty="0"/>
              <a:t>and</a:t>
            </a:r>
            <a:r>
              <a:rPr spc="-40" dirty="0"/>
              <a:t> </a:t>
            </a:r>
            <a:r>
              <a:rPr dirty="0"/>
              <a:t>security</a:t>
            </a:r>
            <a:r>
              <a:rPr spc="-40" dirty="0"/>
              <a:t> </a:t>
            </a:r>
            <a:r>
              <a:rPr spc="30" dirty="0"/>
              <a:t>of </a:t>
            </a:r>
            <a:r>
              <a:rPr spc="95" dirty="0"/>
              <a:t>transactions</a:t>
            </a:r>
            <a:r>
              <a:rPr spc="-150" dirty="0"/>
              <a:t> </a:t>
            </a:r>
            <a:r>
              <a:rPr spc="55" dirty="0"/>
              <a:t>in</a:t>
            </a:r>
            <a:r>
              <a:rPr spc="-145" dirty="0"/>
              <a:t> </a:t>
            </a:r>
            <a:r>
              <a:rPr spc="165" dirty="0"/>
              <a:t>an</a:t>
            </a:r>
            <a:r>
              <a:rPr spc="-145" dirty="0"/>
              <a:t> </a:t>
            </a:r>
            <a:r>
              <a:rPr spc="60" dirty="0"/>
              <a:t>increasingly</a:t>
            </a:r>
            <a:r>
              <a:rPr spc="-145" dirty="0"/>
              <a:t> </a:t>
            </a:r>
            <a:r>
              <a:rPr spc="-10" dirty="0"/>
              <a:t>digital</a:t>
            </a:r>
            <a:r>
              <a:rPr spc="-145" dirty="0"/>
              <a:t> </a:t>
            </a:r>
            <a:r>
              <a:rPr spc="-10" dirty="0"/>
              <a:t>world.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76251" y="1922754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500" dirty="0"/>
              <a:t>Conclusion</a:t>
            </a:r>
            <a:endParaRPr sz="7500"/>
          </a:p>
        </p:txBody>
      </p:sp>
      <p:sp>
        <p:nvSpPr>
          <p:cNvPr id="13" name="object 13"/>
          <p:cNvSpPr/>
          <p:nvPr/>
        </p:nvSpPr>
        <p:spPr>
          <a:xfrm>
            <a:off x="7227099" y="3677386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7860" y="1799120"/>
            <a:ext cx="12846089" cy="2021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3050" spc="660" dirty="0" smtClean="0"/>
              <a:t>  </a:t>
            </a:r>
            <a:r>
              <a:rPr lang="en-IN" sz="13050" b="1" i="1" spc="660" dirty="0" smtClean="0"/>
              <a:t>THANK YOU!!</a:t>
            </a:r>
            <a:endParaRPr sz="13050" b="1" i="1"/>
          </a:p>
        </p:txBody>
      </p:sp>
      <p:sp>
        <p:nvSpPr>
          <p:cNvPr id="17" name="object 17"/>
          <p:cNvSpPr/>
          <p:nvPr/>
        </p:nvSpPr>
        <p:spPr>
          <a:xfrm>
            <a:off x="2335148" y="4387850"/>
            <a:ext cx="13292202" cy="15240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47"/>
                </a:lnTo>
                <a:lnTo>
                  <a:pt x="827410" y="2669057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27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9"/>
                  </a:lnTo>
                  <a:lnTo>
                    <a:pt x="0" y="5622932"/>
                  </a:lnTo>
                  <a:lnTo>
                    <a:pt x="825817" y="6448428"/>
                  </a:lnTo>
                  <a:lnTo>
                    <a:pt x="4050029" y="3225469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134262"/>
            <a:ext cx="871347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spc="380" dirty="0"/>
              <a:t>Introduction</a:t>
            </a:r>
            <a:r>
              <a:rPr sz="4550" spc="30" dirty="0"/>
              <a:t> </a:t>
            </a:r>
            <a:r>
              <a:rPr sz="4550" spc="385" dirty="0"/>
              <a:t>to</a:t>
            </a:r>
            <a:r>
              <a:rPr sz="4550" spc="30" dirty="0"/>
              <a:t> </a:t>
            </a:r>
            <a:r>
              <a:rPr sz="4550" spc="360" dirty="0"/>
              <a:t>Fraud</a:t>
            </a:r>
            <a:r>
              <a:rPr sz="4550" spc="35" dirty="0"/>
              <a:t> </a:t>
            </a:r>
            <a:r>
              <a:rPr sz="4550" spc="340" dirty="0"/>
              <a:t>Detection</a:t>
            </a:r>
            <a:endParaRPr sz="45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352" y="4047896"/>
            <a:ext cx="2742196" cy="3571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94159" y="4455629"/>
            <a:ext cx="2693593" cy="3591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79781" y="3228746"/>
            <a:ext cx="1675003" cy="2781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38070" y="3636479"/>
            <a:ext cx="845870" cy="27994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620353" y="3147898"/>
            <a:ext cx="6889750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</a:pP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today's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economy,</a:t>
            </a:r>
            <a:endParaRPr sz="2700">
              <a:latin typeface="Trebuchet MS"/>
              <a:cs typeface="Trebuchet MS"/>
            </a:endParaRPr>
          </a:p>
          <a:p>
            <a:pPr marL="967740">
              <a:lnSpc>
                <a:spcPts val="3225"/>
              </a:lnSpc>
            </a:pP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poses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threat.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Leveraging</a:t>
            </a:r>
            <a:endParaRPr sz="2700">
              <a:latin typeface="Trebuchet MS"/>
              <a:cs typeface="Trebuchet MS"/>
            </a:endParaRPr>
          </a:p>
          <a:p>
            <a:pPr marL="12700" marR="394970" indent="2853055">
              <a:lnSpc>
                <a:spcPts val="3229"/>
              </a:lnSpc>
              <a:spcBef>
                <a:spcPts val="105"/>
              </a:spcBef>
              <a:tabLst>
                <a:tab pos="6149975" algn="l"/>
              </a:tabLst>
            </a:pP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detection capabilities,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ensuring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12700" marR="222885">
              <a:lnSpc>
                <a:spcPts val="3229"/>
              </a:lnSpc>
              <a:spcBef>
                <a:spcPts val="45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presentation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explores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advanced algorithms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patterns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anomalies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transaction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combat fraud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effectively.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39" y="558800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39" y="3179622"/>
                  </a:lnTo>
                  <a:lnTo>
                    <a:pt x="7082739" y="55880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6501765" cy="6225540"/>
            <a:chOff x="0" y="4062768"/>
            <a:chExt cx="6501765" cy="622554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6150"/>
            </a:xfrm>
            <a:custGeom>
              <a:avLst/>
              <a:gdLst/>
              <a:ahLst/>
              <a:cxnLst/>
              <a:rect l="l" t="t" r="r" b="b"/>
              <a:pathLst>
                <a:path w="4617085" h="3486150">
                  <a:moveTo>
                    <a:pt x="1392351" y="0"/>
                  </a:moveTo>
                  <a:lnTo>
                    <a:pt x="0" y="1391813"/>
                  </a:lnTo>
                  <a:lnTo>
                    <a:pt x="0" y="3485895"/>
                  </a:lnTo>
                  <a:lnTo>
                    <a:pt x="4353736" y="3485895"/>
                  </a:lnTo>
                  <a:lnTo>
                    <a:pt x="4616564" y="3222966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2463" y="4813998"/>
              <a:ext cx="1614208" cy="3567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1757" y="5221732"/>
              <a:ext cx="2399461" cy="27994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1451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25"/>
              </a:spcBef>
            </a:pPr>
            <a:r>
              <a:rPr sz="4550" spc="360" dirty="0"/>
              <a:t>Understanding</a:t>
            </a:r>
            <a:r>
              <a:rPr sz="4550" spc="30" dirty="0"/>
              <a:t> </a:t>
            </a:r>
            <a:r>
              <a:rPr sz="4550" spc="315" dirty="0"/>
              <a:t>Credit</a:t>
            </a:r>
            <a:r>
              <a:rPr sz="4550" spc="30" dirty="0"/>
              <a:t> </a:t>
            </a:r>
            <a:r>
              <a:rPr sz="4550" spc="345" dirty="0"/>
              <a:t>Card</a:t>
            </a:r>
            <a:r>
              <a:rPr sz="4550" spc="30" dirty="0"/>
              <a:t> </a:t>
            </a:r>
            <a:r>
              <a:rPr sz="4550" spc="350" dirty="0"/>
              <a:t>Fraud</a:t>
            </a:r>
            <a:endParaRPr sz="4550"/>
          </a:p>
        </p:txBody>
      </p:sp>
      <p:sp>
        <p:nvSpPr>
          <p:cNvPr id="12" name="object 12"/>
          <p:cNvSpPr txBox="1"/>
          <p:nvPr/>
        </p:nvSpPr>
        <p:spPr>
          <a:xfrm>
            <a:off x="3717620" y="3914000"/>
            <a:ext cx="5908040" cy="33134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15265" marR="5080" indent="1583055" algn="r">
              <a:lnSpc>
                <a:spcPts val="3229"/>
              </a:lnSpc>
              <a:spcBef>
                <a:spcPts val="215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Credit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card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involves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unauthorized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card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endParaRPr sz="2700">
              <a:latin typeface="Trebuchet MS"/>
              <a:cs typeface="Trebuchet MS"/>
            </a:endParaRPr>
          </a:p>
          <a:p>
            <a:pPr marR="8890" algn="r">
              <a:lnSpc>
                <a:spcPts val="3105"/>
              </a:lnSpc>
            </a:pPr>
            <a:r>
              <a:rPr sz="2700" spc="-2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substantial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9"/>
              </a:lnSpc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consumers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marL="382905" marR="5080" indent="-370840" algn="r">
              <a:lnSpc>
                <a:spcPts val="3229"/>
              </a:lnSpc>
              <a:spcBef>
                <a:spcPts val="175"/>
              </a:spcBef>
            </a:pP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businesses.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types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developing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endParaRPr sz="2700">
              <a:latin typeface="Trebuchet MS"/>
              <a:cs typeface="Trebuchet MS"/>
            </a:endParaRPr>
          </a:p>
          <a:p>
            <a:pPr marR="6350" algn="r">
              <a:lnSpc>
                <a:spcPts val="3110"/>
              </a:lnSpc>
            </a:pP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strategies.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98150" y="1111250"/>
            <a:ext cx="3657601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21" cy="10287762"/>
            <a:chOff x="0" y="0"/>
            <a:chExt cx="8515921" cy="10287762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  <p:sp>
          <p:nvSpPr>
            <p:cNvPr id="15" name="object 7"/>
            <p:cNvSpPr/>
            <p:nvPr/>
          </p:nvSpPr>
          <p:spPr>
            <a:xfrm>
              <a:off x="2063750" y="1720850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5360670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pc="295" dirty="0"/>
              <a:t>The</a:t>
            </a:r>
            <a:r>
              <a:rPr spc="25" dirty="0"/>
              <a:t> </a:t>
            </a:r>
            <a:r>
              <a:rPr spc="175" dirty="0"/>
              <a:t>Role</a:t>
            </a:r>
            <a:r>
              <a:rPr spc="25" dirty="0"/>
              <a:t> </a:t>
            </a:r>
            <a:r>
              <a:rPr spc="270" dirty="0"/>
              <a:t>of</a:t>
            </a:r>
            <a:r>
              <a:rPr spc="30" dirty="0"/>
              <a:t> </a:t>
            </a:r>
            <a:r>
              <a:rPr spc="295" dirty="0"/>
              <a:t>Machine </a:t>
            </a:r>
            <a:r>
              <a:rPr spc="245" dirty="0"/>
              <a:t>Learning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91190" y="4162120"/>
            <a:ext cx="3122041" cy="35863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489223" y="2854388"/>
            <a:ext cx="6829425" cy="24942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  <a:tabLst>
                <a:tab pos="4514215" algn="l"/>
              </a:tabLst>
            </a:pP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learn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time.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analyzing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transaction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adapt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700">
              <a:latin typeface="Trebuchet MS"/>
              <a:cs typeface="Trebuchet MS"/>
            </a:endParaRPr>
          </a:p>
          <a:p>
            <a:pPr marL="12700" marR="85090">
              <a:lnSpc>
                <a:spcPts val="3229"/>
              </a:lnSpc>
              <a:spcBef>
                <a:spcPts val="45"/>
              </a:spcBef>
            </a:pP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threats.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capability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essential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timely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prevention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fraud.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94926" y="257101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8950" y="1720850"/>
            <a:ext cx="70866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326620" marR="5080" algn="r">
              <a:lnSpc>
                <a:spcPts val="4850"/>
              </a:lnSpc>
              <a:spcBef>
                <a:spcPts val="125"/>
              </a:spcBef>
            </a:pPr>
            <a:r>
              <a:rPr spc="330" dirty="0"/>
              <a:t>Data</a:t>
            </a:r>
            <a:r>
              <a:rPr spc="30" dirty="0"/>
              <a:t> </a:t>
            </a:r>
            <a:r>
              <a:rPr spc="254" dirty="0"/>
              <a:t>Collection</a:t>
            </a:r>
            <a:r>
              <a:rPr spc="35" dirty="0"/>
              <a:t> </a:t>
            </a:r>
            <a:r>
              <a:rPr spc="415" dirty="0"/>
              <a:t>and</a:t>
            </a:r>
          </a:p>
          <a:p>
            <a:pPr marL="12326620" marR="5080" algn="r">
              <a:lnSpc>
                <a:spcPts val="4850"/>
              </a:lnSpc>
            </a:pPr>
            <a:r>
              <a:rPr spc="330" dirty="0"/>
              <a:t>Preparation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16378" y="4328883"/>
            <a:ext cx="2589911" cy="2781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894236" y="3428886"/>
            <a:ext cx="6031230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2765" algn="r">
              <a:lnSpc>
                <a:spcPct val="99900"/>
              </a:lnSpc>
              <a:spcBef>
                <a:spcPts val="100"/>
              </a:spcBef>
              <a:tabLst>
                <a:tab pos="5593080" algn="l"/>
              </a:tabLst>
            </a:pP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require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high-quality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sz="2700" spc="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collecting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profiles,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historical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cases.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must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cleaned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preprocessed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accuracy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relevance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algorithms.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92"/>
              <a:ext cx="18278475" cy="1028120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270740" marR="5080" algn="r">
              <a:lnSpc>
                <a:spcPts val="4850"/>
              </a:lnSpc>
              <a:spcBef>
                <a:spcPts val="125"/>
              </a:spcBef>
            </a:pPr>
            <a:r>
              <a:rPr spc="65" dirty="0">
                <a:latin typeface="Georgia"/>
                <a:cs typeface="Georgia"/>
              </a:rPr>
              <a:t>Feature</a:t>
            </a:r>
            <a:r>
              <a:rPr spc="60" dirty="0">
                <a:latin typeface="Georgia"/>
                <a:cs typeface="Georgia"/>
              </a:rPr>
              <a:t> </a:t>
            </a:r>
            <a:r>
              <a:rPr spc="50" dirty="0">
                <a:latin typeface="Georgia"/>
                <a:cs typeface="Georgia"/>
              </a:rPr>
              <a:t>Engineering</a:t>
            </a:r>
          </a:p>
          <a:p>
            <a:pPr marL="12270740" marR="5080" algn="r">
              <a:lnSpc>
                <a:spcPts val="4850"/>
              </a:lnSpc>
            </a:pPr>
            <a:r>
              <a:rPr spc="95" dirty="0">
                <a:latin typeface="Georgia"/>
                <a:cs typeface="Georgia"/>
              </a:rPr>
              <a:t>Techniques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72437" y="5575503"/>
            <a:ext cx="3153918" cy="26973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30850" y="3428886"/>
            <a:ext cx="5994400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5080" indent="454659" algn="r">
              <a:lnSpc>
                <a:spcPct val="100000"/>
              </a:lnSpc>
              <a:spcBef>
                <a:spcPts val="100"/>
              </a:spcBef>
              <a:tabLst>
                <a:tab pos="5465445" algn="l"/>
              </a:tabLst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critical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improving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performance.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selecting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transforming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algorithms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patterns.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700">
              <a:latin typeface="Trebuchet MS"/>
              <a:cs typeface="Trebuchet MS"/>
            </a:endParaRPr>
          </a:p>
          <a:p>
            <a:pPr marR="6350" algn="r">
              <a:lnSpc>
                <a:spcPts val="3220"/>
              </a:lnSpc>
            </a:pP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location,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purchase,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endParaRPr sz="2700">
              <a:latin typeface="Trebuchet MS"/>
              <a:cs typeface="Trebuchet MS"/>
            </a:endParaRPr>
          </a:p>
          <a:p>
            <a:pPr marR="9525" algn="r">
              <a:lnSpc>
                <a:spcPts val="3229"/>
              </a:lnSpc>
            </a:pP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signal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fraud.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39" y="558800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39" y="3179622"/>
                  </a:lnTo>
                  <a:lnTo>
                    <a:pt x="7082739" y="55880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7559675" cy="6225540"/>
            <a:chOff x="0" y="4062768"/>
            <a:chExt cx="7559675" cy="622554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6150"/>
            </a:xfrm>
            <a:custGeom>
              <a:avLst/>
              <a:gdLst/>
              <a:ahLst/>
              <a:cxnLst/>
              <a:rect l="l" t="t" r="r" b="b"/>
              <a:pathLst>
                <a:path w="4617085" h="3486150">
                  <a:moveTo>
                    <a:pt x="1392351" y="0"/>
                  </a:moveTo>
                  <a:lnTo>
                    <a:pt x="0" y="1391813"/>
                  </a:lnTo>
                  <a:lnTo>
                    <a:pt x="0" y="3485895"/>
                  </a:lnTo>
                  <a:lnTo>
                    <a:pt x="4353736" y="3485895"/>
                  </a:lnTo>
                  <a:lnTo>
                    <a:pt x="4616564" y="3222966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6227" y="5223573"/>
              <a:ext cx="2199376" cy="2781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9830" y="5642673"/>
              <a:ext cx="2569743" cy="2781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26393" y="2171598"/>
            <a:ext cx="8994775" cy="905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750" spc="105" dirty="0">
                <a:latin typeface="Georgia"/>
                <a:cs typeface="Georgia"/>
              </a:rPr>
              <a:t>Model </a:t>
            </a:r>
            <a:r>
              <a:rPr sz="5750" spc="150" dirty="0">
                <a:latin typeface="Georgia"/>
                <a:cs typeface="Georgia"/>
              </a:rPr>
              <a:t>Selection</a:t>
            </a:r>
            <a:r>
              <a:rPr sz="5750" spc="105" dirty="0">
                <a:latin typeface="Georgia"/>
                <a:cs typeface="Georgia"/>
              </a:rPr>
              <a:t> </a:t>
            </a:r>
            <a:r>
              <a:rPr sz="5750" spc="90" dirty="0">
                <a:latin typeface="Georgia"/>
                <a:cs typeface="Georgia"/>
              </a:rPr>
              <a:t>Strategies</a:t>
            </a:r>
            <a:endParaRPr sz="5750">
              <a:latin typeface="Georgia"/>
              <a:cs typeface="Georg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4048" y="5221732"/>
            <a:ext cx="2436469" cy="27994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10343" y="3914000"/>
            <a:ext cx="5815965" cy="33134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5095" marR="5080" indent="-113030" algn="r">
              <a:lnSpc>
                <a:spcPts val="3229"/>
              </a:lnSpc>
              <a:spcBef>
                <a:spcPts val="215"/>
              </a:spcBef>
            </a:pP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Choosing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right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vital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fraud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detection.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Trebuchet MS"/>
                <a:cs typeface="Trebuchet MS"/>
              </a:rPr>
              <a:t>Common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endParaRPr sz="2700">
              <a:latin typeface="Trebuchet MS"/>
              <a:cs typeface="Trebuchet MS"/>
            </a:endParaRPr>
          </a:p>
          <a:p>
            <a:pPr marR="7620" algn="r">
              <a:lnSpc>
                <a:spcPts val="3110"/>
              </a:lnSpc>
              <a:tabLst>
                <a:tab pos="2644140" algn="l"/>
              </a:tabLst>
            </a:pP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3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marL="474345" marR="5080" indent="3275329" algn="r">
              <a:lnSpc>
                <a:spcPts val="3229"/>
              </a:lnSpc>
              <a:spcBef>
                <a:spcPts val="155"/>
              </a:spcBef>
            </a:pPr>
            <a:r>
              <a:rPr sz="2700" spc="-2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strengths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weaknesses,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selecting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appropriate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sz="2700" spc="125" dirty="0">
                <a:solidFill>
                  <a:srgbClr val="FFFFFF"/>
                </a:solidFill>
                <a:latin typeface="Trebuchet MS"/>
                <a:cs typeface="Trebuchet MS"/>
              </a:rPr>
              <a:t>depends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case.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31550" y="3244850"/>
            <a:ext cx="6372161" cy="6372132"/>
          </a:xfrm>
          <a:prstGeom prst="rect">
            <a:avLst/>
          </a:prstGeom>
        </p:spPr>
      </p:pic>
      <p:pic>
        <p:nvPicPr>
          <p:cNvPr id="16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3166725" y="-206374"/>
            <a:ext cx="5226052" cy="56388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92"/>
              <a:ext cx="18278475" cy="1028120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4359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Georgia"/>
                <a:cs typeface="Georgia"/>
              </a:rPr>
              <a:t>Training</a:t>
            </a:r>
            <a:r>
              <a:rPr sz="4800" spc="165" dirty="0">
                <a:latin typeface="Georgia"/>
                <a:cs typeface="Georgia"/>
              </a:rPr>
              <a:t> </a:t>
            </a:r>
            <a:r>
              <a:rPr sz="4800" spc="105" dirty="0">
                <a:latin typeface="Georgia"/>
                <a:cs typeface="Georgia"/>
              </a:rPr>
              <a:t>and</a:t>
            </a:r>
            <a:r>
              <a:rPr sz="4800" spc="-20" dirty="0">
                <a:latin typeface="Georgia"/>
                <a:cs typeface="Georgia"/>
              </a:rPr>
              <a:t> </a:t>
            </a:r>
            <a:r>
              <a:rPr sz="4800" spc="-10" dirty="0">
                <a:latin typeface="Georgia"/>
                <a:cs typeface="Georgia"/>
              </a:rPr>
              <a:t>Validation</a:t>
            </a:r>
            <a:endParaRPr sz="480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947650" y="4328883"/>
            <a:ext cx="4961890" cy="1516380"/>
            <a:chOff x="12947650" y="4328883"/>
            <a:chExt cx="4961890" cy="15163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8265" y="4328883"/>
              <a:ext cx="1583055" cy="2781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80027" y="5231231"/>
              <a:ext cx="929513" cy="2044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7650" y="5567133"/>
              <a:ext cx="1550035" cy="2781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25490" y="3428886"/>
            <a:ext cx="5998845" cy="29038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7505" marR="5715" indent="-345440" algn="r">
              <a:lnSpc>
                <a:spcPts val="3229"/>
              </a:lnSpc>
              <a:spcBef>
                <a:spcPts val="215"/>
              </a:spcBef>
              <a:tabLst>
                <a:tab pos="3086100" algn="l"/>
              </a:tabLst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teach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recognize fraud.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is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essential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performs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well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2700">
              <a:latin typeface="Trebuchet MS"/>
              <a:cs typeface="Trebuchet MS"/>
            </a:endParaRPr>
          </a:p>
          <a:p>
            <a:pPr marL="321945">
              <a:lnSpc>
                <a:spcPts val="3170"/>
              </a:lnSpc>
            </a:pP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unseen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endParaRPr sz="2700">
              <a:latin typeface="Trebuchet MS"/>
              <a:cs typeface="Trebuchet MS"/>
            </a:endParaRPr>
          </a:p>
          <a:p>
            <a:pPr marL="925194" marR="5080" indent="1749425">
              <a:lnSpc>
                <a:spcPts val="3229"/>
              </a:lnSpc>
              <a:spcBef>
                <a:spcPts val="95"/>
              </a:spcBef>
            </a:pP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assessing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model’s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reliability.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129135" marR="5080" algn="r">
              <a:lnSpc>
                <a:spcPts val="4850"/>
              </a:lnSpc>
              <a:spcBef>
                <a:spcPts val="125"/>
              </a:spcBef>
            </a:pPr>
            <a:r>
              <a:rPr spc="-25" dirty="0">
                <a:latin typeface="Georgia"/>
                <a:cs typeface="Georgia"/>
              </a:rPr>
              <a:t>Real-</a:t>
            </a:r>
            <a:r>
              <a:rPr spc="125" dirty="0">
                <a:latin typeface="Georgia"/>
                <a:cs typeface="Georgia"/>
              </a:rPr>
              <a:t>Time</a:t>
            </a:r>
            <a:r>
              <a:rPr spc="100" dirty="0">
                <a:latin typeface="Georgia"/>
                <a:cs typeface="Georgia"/>
              </a:rPr>
              <a:t> </a:t>
            </a:r>
            <a:r>
              <a:rPr spc="135" dirty="0">
                <a:latin typeface="Georgia"/>
                <a:cs typeface="Georgia"/>
              </a:rPr>
              <a:t>Detection</a:t>
            </a:r>
          </a:p>
          <a:p>
            <a:pPr marL="12129135" marR="5080" algn="r">
              <a:lnSpc>
                <a:spcPts val="4850"/>
              </a:lnSpc>
            </a:pPr>
            <a:r>
              <a:rPr spc="85" dirty="0">
                <a:latin typeface="Georgia"/>
                <a:cs typeface="Georgia"/>
              </a:rPr>
              <a:t>Capabilities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26562" y="4328883"/>
            <a:ext cx="1406017" cy="2781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205741" y="3428886"/>
            <a:ext cx="5720080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35050" algn="r">
              <a:lnSpc>
                <a:spcPct val="99900"/>
              </a:lnSpc>
              <a:spcBef>
                <a:spcPts val="100"/>
              </a:spcBef>
              <a:tabLst>
                <a:tab pos="3884929" algn="l"/>
              </a:tabLst>
            </a:pPr>
            <a:r>
              <a:rPr sz="2700" spc="155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advantages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ability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 to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detect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700" spc="-2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continuously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analyzing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transactions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occur,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flag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suspicious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activities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immediately,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allowing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prompt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intervention.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303</Words>
  <Application>Microsoft Office PowerPoint</Application>
  <PresentationFormat>Custom</PresentationFormat>
  <Paragraphs>50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Introduction to Fraud Detection</vt:lpstr>
      <vt:lpstr>Understanding Credit Card Fraud</vt:lpstr>
      <vt:lpstr>The Role of Machine Learning</vt:lpstr>
      <vt:lpstr>Data Collection and Preparation</vt:lpstr>
      <vt:lpstr>Feature Engineering Techniques</vt:lpstr>
      <vt:lpstr>Model Selection Strategies</vt:lpstr>
      <vt:lpstr>Training and Validation</vt:lpstr>
      <vt:lpstr>Real-Time Detection Capabilities</vt:lpstr>
      <vt:lpstr>Challenges in Implementation</vt:lpstr>
      <vt:lpstr>Future Trends in Fraud Detection</vt:lpstr>
      <vt:lpstr>Conclusion</vt:lpstr>
      <vt:lpstr>  THANK YOU!!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ELCOT</dc:creator>
  <cp:lastModifiedBy>ELCOT</cp:lastModifiedBy>
  <cp:revision>10</cp:revision>
  <dcterms:created xsi:type="dcterms:W3CDTF">2024-12-05T10:32:01Z</dcterms:created>
  <dcterms:modified xsi:type="dcterms:W3CDTF">2024-12-05T17:14:28Z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2024-12-05T00:00:00Z</vt:filetime>
  </property>
  <property fmtid="{D5CDD505-2E9C-101B-9397-08002B2CF9AE}" pid="5" name="Producer">
    <vt:lpwstr>3-Heights(TM) PDF Security Shell 4.8.25.2 (http://www.pdf-tools.com)</vt:lpwstr>
  </property>
</Properties>
</file>